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Klik for at redigere teksttypografierne i masteren</a:t>
            </a:r>
          </a:p>
          <a:p>
            <a:pPr lvl="1"/>
            <a:r>
              <a:rPr lang="da-DK" altLang="da-DK" noProof="0" smtClean="0"/>
              <a:t>Andet niveau</a:t>
            </a:r>
          </a:p>
          <a:p>
            <a:pPr lvl="2"/>
            <a:r>
              <a:rPr lang="da-DK" altLang="da-DK" noProof="0" smtClean="0"/>
              <a:t>Tredje niveau</a:t>
            </a:r>
          </a:p>
          <a:p>
            <a:pPr lvl="3"/>
            <a:r>
              <a:rPr lang="da-DK" altLang="da-DK" noProof="0" smtClean="0"/>
              <a:t>Fjerde niveau</a:t>
            </a:r>
          </a:p>
          <a:p>
            <a:pPr lvl="4"/>
            <a:r>
              <a:rPr lang="da-DK" altLang="da-DK" noProof="0" smtClean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 smtClean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 smtClean="0">
                <a:solidFill>
                  <a:srgbClr val="0A6938"/>
                </a:solidFill>
              </a:rPr>
            </a:br>
            <a:r>
              <a:rPr lang="da-DK" altLang="da-DK" sz="3500" dirty="0" smtClean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 smtClean="0">
                <a:solidFill>
                  <a:srgbClr val="0A6938"/>
                </a:solidFill>
                <a:cs typeface="Arial" charset="0"/>
              </a:rPr>
              <a:t>023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1600" dirty="0" smtClean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 smtClean="0">
                <a:solidFill>
                  <a:schemeClr val="bg1"/>
                </a:solidFill>
              </a:rPr>
              <a:t>		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B&amp;U (ambulatorier): Uge 36 - 41 (6 uger)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B&amp;U (indlagte): Uge </a:t>
            </a:r>
            <a:r>
              <a:rPr lang="da-DK" sz="1400" b="0" dirty="0" smtClean="0">
                <a:solidFill>
                  <a:schemeClr val="bg1"/>
                </a:solidFill>
              </a:rPr>
              <a:t>38 </a:t>
            </a:r>
            <a:r>
              <a:rPr lang="da-DK" sz="1400" b="0" dirty="0">
                <a:solidFill>
                  <a:schemeClr val="bg1"/>
                </a:solidFill>
              </a:rPr>
              <a:t>- 41 </a:t>
            </a:r>
            <a:r>
              <a:rPr lang="da-DK" sz="1400" b="0" dirty="0" smtClean="0">
                <a:solidFill>
                  <a:schemeClr val="bg1"/>
                </a:solidFill>
              </a:rPr>
              <a:t>(4 </a:t>
            </a:r>
            <a:r>
              <a:rPr lang="da-DK" sz="1400" b="0" dirty="0">
                <a:solidFill>
                  <a:schemeClr val="bg1"/>
                </a:solidFill>
              </a:rPr>
              <a:t>uger)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Afsnits-</a:t>
            </a:r>
            <a:r>
              <a:rPr lang="da-DK" sz="1400" b="0" dirty="0">
                <a:solidFill>
                  <a:schemeClr val="bg1"/>
                </a:solidFill>
              </a:rPr>
              <a:t>, a</a:t>
            </a:r>
            <a:r>
              <a:rPr lang="da-DK" sz="1400" b="0" dirty="0" smtClean="0">
                <a:solidFill>
                  <a:schemeClr val="bg1"/>
                </a:solidFill>
              </a:rPr>
              <a:t>fdelings- </a:t>
            </a:r>
            <a:r>
              <a:rPr lang="da-DK" sz="1400" b="0" dirty="0">
                <a:solidFill>
                  <a:schemeClr val="bg1"/>
                </a:solidFill>
              </a:rPr>
              <a:t>og </a:t>
            </a:r>
            <a:r>
              <a:rPr lang="da-DK" sz="1400" b="0" dirty="0" smtClean="0">
                <a:solidFill>
                  <a:schemeClr val="bg1"/>
                </a:solidFill>
              </a:rPr>
              <a:t>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 smtClean="0">
                <a:solidFill>
                  <a:schemeClr val="bg1"/>
                </a:solidFill>
              </a:rPr>
              <a:t>		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 smtClean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</a:t>
            </a:r>
            <a:r>
              <a:rPr lang="da-DK" sz="1400" dirty="0" smtClean="0">
                <a:solidFill>
                  <a:schemeClr val="bg1"/>
                </a:solidFill>
              </a:rPr>
              <a:t>patientgrupper</a:t>
            </a:r>
            <a:r>
              <a:rPr lang="da-DK" sz="1400" dirty="0">
                <a:solidFill>
                  <a:schemeClr val="bg1"/>
                </a:solidFill>
              </a:rPr>
              <a:t>: Modtagelsen, </a:t>
            </a:r>
            <a:r>
              <a:rPr lang="da-DK" sz="1400" dirty="0" smtClean="0">
                <a:solidFill>
                  <a:schemeClr val="bg1"/>
                </a:solidFill>
              </a:rPr>
              <a:t>Tvang, </a:t>
            </a:r>
            <a:r>
              <a:rPr lang="da-DK" sz="1400" dirty="0">
                <a:solidFill>
                  <a:schemeClr val="bg1"/>
                </a:solidFill>
              </a:rPr>
              <a:t>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Krav for rapportering: 10 udleverede spørgeskemaer og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3"/>
            <a:ext cx="2808311" cy="2808535"/>
          </a:xfrm>
        </p:spPr>
        <p:txBody>
          <a:bodyPr vert="horz"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68" y="908720"/>
            <a:ext cx="5092664" cy="59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KONTAKT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endParaRPr lang="da-DK" altLang="da-DK" dirty="0" smtClean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 smtClean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 smtClean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 smtClean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 - 5 delundersøgelser</a:t>
            </a:r>
            <a:endParaRPr lang="da-DK" altLang="da-DK" sz="3200" dirty="0" smtClean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Voksne ambulante og voksne indlagte patienter er overgået til månedlige målinger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 smtClean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 smtClean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 smtClean="0"/>
              <a:t>sengeafsnit</a:t>
            </a:r>
          </a:p>
          <a:p>
            <a:pPr marL="0" lvl="0" indent="0" algn="ctr">
              <a:buNone/>
            </a:pPr>
            <a:r>
              <a:rPr lang="da-DK" sz="1400" b="0" dirty="0" smtClean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2400" dirty="0" smtClean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B&amp;U (ambulatorier): Uge </a:t>
            </a:r>
            <a:r>
              <a:rPr lang="da-DK" sz="1600" b="0" dirty="0">
                <a:solidFill>
                  <a:schemeClr val="bg1"/>
                </a:solidFill>
              </a:rPr>
              <a:t>36 </a:t>
            </a:r>
            <a:r>
              <a:rPr lang="da-DK" sz="1600" b="0" dirty="0" smtClean="0">
                <a:solidFill>
                  <a:schemeClr val="bg1"/>
                </a:solidFill>
              </a:rPr>
              <a:t>- 41 </a:t>
            </a:r>
            <a:r>
              <a:rPr lang="da-DK" sz="1600" b="0" dirty="0">
                <a:solidFill>
                  <a:schemeClr val="bg1"/>
                </a:solidFill>
              </a:rPr>
              <a:t>(6 uger</a:t>
            </a:r>
            <a:r>
              <a:rPr lang="da-DK" sz="1600" b="0" dirty="0" smtClean="0">
                <a:solidFill>
                  <a:schemeClr val="bg1"/>
                </a:solidFill>
              </a:rPr>
              <a:t>)</a:t>
            </a: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B&amp;U (indlagte): Uge 38 - 41 (4 </a:t>
            </a:r>
            <a:r>
              <a:rPr lang="da-DK" sz="1600" b="0" dirty="0">
                <a:solidFill>
                  <a:schemeClr val="bg1"/>
                </a:solidFill>
              </a:rPr>
              <a:t>uger</a:t>
            </a:r>
            <a:r>
              <a:rPr lang="da-DK" sz="1600" b="0" dirty="0" smtClean="0">
                <a:solidFill>
                  <a:schemeClr val="bg1"/>
                </a:solidFill>
              </a:rPr>
              <a:t>)</a:t>
            </a: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Voksne (specialiserede </a:t>
            </a:r>
            <a:r>
              <a:rPr lang="da-DK" sz="1600" b="0" dirty="0">
                <a:solidFill>
                  <a:schemeClr val="bg1"/>
                </a:solidFill>
              </a:rPr>
              <a:t>retspsykiatriske </a:t>
            </a:r>
            <a:r>
              <a:rPr lang="da-DK" sz="1600" b="0" dirty="0" smtClean="0">
                <a:solidFill>
                  <a:schemeClr val="bg1"/>
                </a:solidFill>
              </a:rPr>
              <a:t>afsnit): Uge 36 - 38 </a:t>
            </a:r>
            <a:r>
              <a:rPr lang="da-DK" sz="1600" b="0" dirty="0">
                <a:solidFill>
                  <a:schemeClr val="bg1"/>
                </a:solidFill>
              </a:rPr>
              <a:t>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Formål</a:t>
            </a:r>
            <a:endParaRPr lang="da-DK" altLang="da-DK" sz="3200" dirty="0" smtClean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 smtClean="0"/>
          </a:p>
          <a:p>
            <a:pPr eaLnBrk="1" hangingPunct="1">
              <a:spcAft>
                <a:spcPct val="60000"/>
              </a:spcAft>
            </a:pPr>
            <a:endParaRPr lang="da-DK" altLang="da-DK" sz="2400" dirty="0" smtClean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11423" name="Billede 11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72199"/>
            <a:ext cx="3907396" cy="516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ambulatorier, forældre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0" i="1" dirty="0"/>
              <a:t>Patienter og forældres svar kobles via deres ID-nummer. Ambulatoriet modtager spørgeskemasæt som består af ét patientskema og ét forældreskema. </a:t>
            </a:r>
            <a:r>
              <a:rPr lang="da-DK" sz="1200" b="0" i="1" dirty="0" smtClean="0"/>
              <a:t>Der kan </a:t>
            </a:r>
            <a:r>
              <a:rPr lang="da-DK" sz="1200" b="0" i="1" dirty="0"/>
              <a:t>udleveres ét </a:t>
            </a:r>
            <a:r>
              <a:rPr lang="da-DK" sz="1200" b="0" i="1" dirty="0" smtClean="0"/>
              <a:t>forældreskema pr. barn.</a:t>
            </a:r>
            <a:endParaRPr lang="da-DK" sz="1200" b="0" i="1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13" y="2161884"/>
            <a:ext cx="3975974" cy="253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OPGAVER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2400" dirty="0" smtClean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 smtClean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 smtClean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At personalet udleverer spørgeskemaer og </a:t>
            </a:r>
            <a:r>
              <a:rPr lang="da-DK" sz="1500" b="0" dirty="0">
                <a:solidFill>
                  <a:schemeClr val="bg1"/>
                </a:solidFill>
              </a:rPr>
              <a:t>u</a:t>
            </a:r>
            <a:r>
              <a:rPr lang="da-DK" sz="1500" b="0" dirty="0" smtClean="0">
                <a:solidFill>
                  <a:schemeClr val="bg1"/>
                </a:solidFill>
              </a:rPr>
              <a:t>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Evt. sørge for internetadgang eller adgang til </a:t>
            </a:r>
            <a:r>
              <a:rPr lang="da-DK" sz="1500" b="0" dirty="0">
                <a:solidFill>
                  <a:schemeClr val="bg1"/>
                </a:solidFill>
              </a:rPr>
              <a:t>i</a:t>
            </a:r>
            <a:r>
              <a:rPr lang="da-DK" sz="1500" b="0" dirty="0" smtClean="0">
                <a:solidFill>
                  <a:schemeClr val="bg1"/>
                </a:solidFill>
              </a:rPr>
              <a:t>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Office PowerPoint</Application>
  <PresentationFormat>Skærmshow (4:3)</PresentationFormat>
  <Paragraphs>116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2023</vt:lpstr>
      <vt:lpstr>MENU</vt:lpstr>
      <vt:lpstr>KONCEPT - 5 delundersøgelser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549</cp:revision>
  <cp:lastPrinted>2018-05-23T06:57:32Z</cp:lastPrinted>
  <dcterms:created xsi:type="dcterms:W3CDTF">2007-03-13T08:04:21Z</dcterms:created>
  <dcterms:modified xsi:type="dcterms:W3CDTF">2023-06-19T10:28:10Z</dcterms:modified>
</cp:coreProperties>
</file>