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94" r:id="rId3"/>
    <p:sldId id="344" r:id="rId4"/>
    <p:sldId id="334" r:id="rId5"/>
    <p:sldId id="383" r:id="rId6"/>
    <p:sldId id="363" r:id="rId7"/>
    <p:sldId id="376" r:id="rId8"/>
    <p:sldId id="365" r:id="rId9"/>
    <p:sldId id="364" r:id="rId10"/>
    <p:sldId id="380" r:id="rId11"/>
    <p:sldId id="381" r:id="rId12"/>
    <p:sldId id="382" r:id="rId13"/>
    <p:sldId id="373" r:id="rId14"/>
    <p:sldId id="378" r:id="rId15"/>
    <p:sldId id="374" r:id="rId16"/>
    <p:sldId id="369" r:id="rId17"/>
    <p:sldId id="387" r:id="rId18"/>
    <p:sldId id="372" r:id="rId19"/>
    <p:sldId id="385" r:id="rId20"/>
  </p:sldIdLst>
  <p:sldSz cx="9144000" cy="6858000" type="screen4x3"/>
  <p:notesSz cx="6797675" cy="9926638"/>
  <p:custDataLst>
    <p:tags r:id="rId23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65" autoAdjust="0"/>
    <p:restoredTop sz="95569" autoAdjust="0"/>
  </p:normalViewPr>
  <p:slideViewPr>
    <p:cSldViewPr>
      <p:cViewPr varScale="1">
        <p:scale>
          <a:sx n="78" d="100"/>
          <a:sy n="78" d="100"/>
        </p:scale>
        <p:origin x="10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 smtClean="0"/>
              <a:t>Klik for at redigere teksttypografierne i masteren</a:t>
            </a:r>
          </a:p>
          <a:p>
            <a:pPr lvl="1"/>
            <a:r>
              <a:rPr lang="da-DK" altLang="da-DK" noProof="0" smtClean="0"/>
              <a:t>Andet niveau</a:t>
            </a:r>
          </a:p>
          <a:p>
            <a:pPr lvl="2"/>
            <a:r>
              <a:rPr lang="da-DK" altLang="da-DK" noProof="0" smtClean="0"/>
              <a:t>Tredje niveau</a:t>
            </a:r>
          </a:p>
          <a:p>
            <a:pPr lvl="3"/>
            <a:r>
              <a:rPr lang="da-DK" altLang="da-DK" noProof="0" smtClean="0"/>
              <a:t>Fjerde niveau</a:t>
            </a:r>
          </a:p>
          <a:p>
            <a:pPr lvl="4"/>
            <a:r>
              <a:rPr lang="da-DK" altLang="da-DK" noProof="0" smtClean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 smtClean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 smtClean="0">
                <a:solidFill>
                  <a:srgbClr val="0A6938"/>
                </a:solidFill>
              </a:rPr>
            </a:br>
            <a:r>
              <a:rPr lang="da-DK" altLang="da-DK" sz="3500" dirty="0" smtClean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 smtClean="0">
                <a:solidFill>
                  <a:srgbClr val="0A6938"/>
                </a:solidFill>
                <a:cs typeface="Arial" charset="0"/>
              </a:rPr>
              <a:t>023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7077075" cy="1127125"/>
          </a:xfrm>
        </p:spPr>
        <p:txBody>
          <a:bodyPr/>
          <a:lstStyle/>
          <a:p>
            <a:r>
              <a:rPr lang="da-DK" altLang="da-DK" dirty="0" smtClean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B&amp;U dag- og døgnafsnit, forældre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a-DK" altLang="da-DK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83568" y="472514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 smtClean="0"/>
          </a:p>
          <a:p>
            <a:endParaRPr lang="da-DK" sz="1200" b="0" i="1" dirty="0"/>
          </a:p>
          <a:p>
            <a:r>
              <a:rPr lang="da-DK" sz="1200" b="0" i="1" dirty="0" smtClean="0"/>
              <a:t>Patienter </a:t>
            </a:r>
            <a:r>
              <a:rPr lang="da-DK" sz="1200" b="0" i="1" dirty="0"/>
              <a:t>og forældres svar kobles via deres ID-nummer. Afsnittet modtager spørgeskemasæt som består af ét patientskema og ét forældreskema. </a:t>
            </a:r>
            <a:r>
              <a:rPr lang="da-DK" sz="1200" b="0" i="1" dirty="0" smtClean="0"/>
              <a:t>Der kan </a:t>
            </a:r>
            <a:r>
              <a:rPr lang="da-DK" sz="1200" b="0" i="1" dirty="0"/>
              <a:t>udleveres ét </a:t>
            </a:r>
            <a:r>
              <a:rPr lang="da-DK" sz="1200" b="0" i="1" dirty="0" smtClean="0"/>
              <a:t>forældreskema pr. barn.</a:t>
            </a:r>
            <a:endParaRPr lang="da-DK" sz="1200" b="0" i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302" y="2016264"/>
            <a:ext cx="4244066" cy="306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8208714" cy="1127125"/>
          </a:xfrm>
        </p:spPr>
        <p:txBody>
          <a:bodyPr/>
          <a:lstStyle/>
          <a:p>
            <a:r>
              <a:rPr lang="da-DK" altLang="da-DK" dirty="0" smtClean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Specialiserede retspsykiatriske afsnit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10" y="1798766"/>
            <a:ext cx="4195329" cy="4490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OPGAVER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sz="2400" dirty="0" smtClean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 smtClean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 smtClean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At personalet udleverer spørgeskemaer og </a:t>
            </a:r>
            <a:r>
              <a:rPr lang="da-DK" sz="1500" b="0" dirty="0">
                <a:solidFill>
                  <a:schemeClr val="bg1"/>
                </a:solidFill>
              </a:rPr>
              <a:t>u</a:t>
            </a:r>
            <a:r>
              <a:rPr lang="da-DK" sz="1500" b="0" dirty="0" smtClean="0">
                <a:solidFill>
                  <a:schemeClr val="bg1"/>
                </a:solidFill>
              </a:rPr>
              <a:t>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 smtClean="0">
                <a:solidFill>
                  <a:schemeClr val="bg1"/>
                </a:solidFill>
              </a:rPr>
              <a:t>Evt. sørge for internetadgang eller adgang til </a:t>
            </a:r>
            <a:r>
              <a:rPr lang="da-DK" sz="1500" b="0" dirty="0">
                <a:solidFill>
                  <a:schemeClr val="bg1"/>
                </a:solidFill>
              </a:rPr>
              <a:t>i</a:t>
            </a:r>
            <a:r>
              <a:rPr lang="da-DK" sz="1500" b="0" dirty="0" smtClean="0">
                <a:solidFill>
                  <a:schemeClr val="bg1"/>
                </a:solidFill>
              </a:rPr>
              <a:t>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sz="1600" dirty="0" smtClean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 smtClean="0">
                <a:solidFill>
                  <a:schemeClr val="bg1"/>
                </a:solidFill>
              </a:rPr>
              <a:t>		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- </a:t>
            </a:r>
            <a:r>
              <a:rPr lang="da-DK" sz="1400" b="0" dirty="0">
                <a:solidFill>
                  <a:schemeClr val="bg1"/>
                </a:solidFill>
              </a:rPr>
              <a:t>B&amp;U (ambulatorier): Uge 36 - 41 (6 uger)</a:t>
            </a:r>
          </a:p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- </a:t>
            </a:r>
            <a:r>
              <a:rPr lang="da-DK" sz="1400" b="0" dirty="0">
                <a:solidFill>
                  <a:schemeClr val="bg1"/>
                </a:solidFill>
              </a:rPr>
              <a:t>B&amp;U (indlagte): Uge </a:t>
            </a:r>
            <a:r>
              <a:rPr lang="da-DK" sz="1400" b="0" dirty="0" smtClean="0">
                <a:solidFill>
                  <a:schemeClr val="bg1"/>
                </a:solidFill>
              </a:rPr>
              <a:t>38 </a:t>
            </a:r>
            <a:r>
              <a:rPr lang="da-DK" sz="1400" b="0" dirty="0">
                <a:solidFill>
                  <a:schemeClr val="bg1"/>
                </a:solidFill>
              </a:rPr>
              <a:t>- 41 </a:t>
            </a:r>
            <a:r>
              <a:rPr lang="da-DK" sz="1400" b="0" dirty="0" smtClean="0">
                <a:solidFill>
                  <a:schemeClr val="bg1"/>
                </a:solidFill>
              </a:rPr>
              <a:t>(4 </a:t>
            </a:r>
            <a:r>
              <a:rPr lang="da-DK" sz="1400" b="0" dirty="0">
                <a:solidFill>
                  <a:schemeClr val="bg1"/>
                </a:solidFill>
              </a:rPr>
              <a:t>uger)</a:t>
            </a:r>
          </a:p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- </a:t>
            </a:r>
            <a:r>
              <a:rPr lang="da-DK" sz="1400" b="0" dirty="0">
                <a:solidFill>
                  <a:schemeClr val="bg1"/>
                </a:solidFill>
              </a:rPr>
              <a:t>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Afsnits-</a:t>
            </a:r>
            <a:r>
              <a:rPr lang="da-DK" sz="1400" b="0" dirty="0">
                <a:solidFill>
                  <a:schemeClr val="bg1"/>
                </a:solidFill>
              </a:rPr>
              <a:t>, a</a:t>
            </a:r>
            <a:r>
              <a:rPr lang="da-DK" sz="1400" b="0" dirty="0" smtClean="0">
                <a:solidFill>
                  <a:schemeClr val="bg1"/>
                </a:solidFill>
              </a:rPr>
              <a:t>fdelings- </a:t>
            </a:r>
            <a:r>
              <a:rPr lang="da-DK" sz="1400" b="0" dirty="0">
                <a:solidFill>
                  <a:schemeClr val="bg1"/>
                </a:solidFill>
              </a:rPr>
              <a:t>og </a:t>
            </a:r>
            <a:r>
              <a:rPr lang="da-DK" sz="1400" b="0" dirty="0" smtClean="0">
                <a:solidFill>
                  <a:schemeClr val="bg1"/>
                </a:solidFill>
              </a:rPr>
              <a:t>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 smtClean="0">
                <a:solidFill>
                  <a:schemeClr val="bg1"/>
                </a:solidFill>
              </a:rPr>
              <a:t>		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 smtClean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 smtClean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</a:t>
            </a:r>
            <a:r>
              <a:rPr lang="da-DK" sz="1400" dirty="0" smtClean="0">
                <a:solidFill>
                  <a:schemeClr val="bg1"/>
                </a:solidFill>
              </a:rPr>
              <a:t>patientgrupper</a:t>
            </a:r>
            <a:r>
              <a:rPr lang="da-DK" sz="1400" dirty="0">
                <a:solidFill>
                  <a:schemeClr val="bg1"/>
                </a:solidFill>
              </a:rPr>
              <a:t>: Modtagelsen, </a:t>
            </a:r>
            <a:r>
              <a:rPr lang="da-DK" sz="1400" dirty="0" smtClean="0">
                <a:solidFill>
                  <a:schemeClr val="bg1"/>
                </a:solidFill>
              </a:rPr>
              <a:t>Tvang, </a:t>
            </a:r>
            <a:r>
              <a:rPr lang="da-DK" sz="1400" dirty="0">
                <a:solidFill>
                  <a:schemeClr val="bg1"/>
                </a:solidFill>
              </a:rPr>
              <a:t>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Krav for rapportering: 10 udleverede spørgeskemaer og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3"/>
            <a:ext cx="2808311" cy="2808535"/>
          </a:xfrm>
        </p:spPr>
        <p:txBody>
          <a:bodyPr vert="horz"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768" y="908720"/>
            <a:ext cx="5092664" cy="59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KONTAKT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endParaRPr lang="da-DK" altLang="da-DK" dirty="0" smtClean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 smtClean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 smtClean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 smtClean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 smtClean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 smtClean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 smtClean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 smtClean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KONCEPT - 5 delundersøgelser</a:t>
            </a:r>
            <a:endParaRPr lang="da-DK" altLang="da-DK" sz="3200" dirty="0" smtClean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Årlige patientundersøgelser og B&amp;U forældre-undersøgelser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 smtClean="0">
                <a:solidFill>
                  <a:srgbClr val="0A6938"/>
                </a:solidFill>
              </a:rPr>
              <a:t>Voksne ambulante og voksne indlagte patienter er overgået til månedlige målinger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 smtClean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 smtClean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 smtClean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 smtClean="0"/>
              <a:t>sengeafsnit</a:t>
            </a:r>
          </a:p>
          <a:p>
            <a:pPr marL="0" lvl="0" indent="0" algn="ctr">
              <a:buNone/>
            </a:pPr>
            <a:r>
              <a:rPr lang="da-DK" sz="1400" b="0" dirty="0" smtClean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>
                <a:solidFill>
                  <a:srgbClr val="0A6938"/>
                </a:solidFill>
              </a:rPr>
              <a:t>KONCEPT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sz="2400" dirty="0" smtClean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 smtClean="0">
                <a:solidFill>
                  <a:schemeClr val="bg1"/>
                </a:solidFill>
              </a:rPr>
              <a:t>- B&amp;U (ambulatorier): Uge </a:t>
            </a:r>
            <a:r>
              <a:rPr lang="da-DK" sz="1600" b="0" dirty="0">
                <a:solidFill>
                  <a:schemeClr val="bg1"/>
                </a:solidFill>
              </a:rPr>
              <a:t>36 </a:t>
            </a:r>
            <a:r>
              <a:rPr lang="da-DK" sz="1600" b="0" dirty="0" smtClean="0">
                <a:solidFill>
                  <a:schemeClr val="bg1"/>
                </a:solidFill>
              </a:rPr>
              <a:t>- 41 </a:t>
            </a:r>
            <a:r>
              <a:rPr lang="da-DK" sz="1600" b="0" dirty="0">
                <a:solidFill>
                  <a:schemeClr val="bg1"/>
                </a:solidFill>
              </a:rPr>
              <a:t>(6 uger</a:t>
            </a:r>
            <a:r>
              <a:rPr lang="da-DK" sz="1600" b="0" dirty="0" smtClean="0">
                <a:solidFill>
                  <a:schemeClr val="bg1"/>
                </a:solidFill>
              </a:rPr>
              <a:t>)</a:t>
            </a: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 smtClean="0">
                <a:solidFill>
                  <a:schemeClr val="bg1"/>
                </a:solidFill>
              </a:rPr>
              <a:t>- B&amp;U (indlagte): Uge 38 - 41 (4 </a:t>
            </a:r>
            <a:r>
              <a:rPr lang="da-DK" sz="1600" b="0" dirty="0">
                <a:solidFill>
                  <a:schemeClr val="bg1"/>
                </a:solidFill>
              </a:rPr>
              <a:t>uger</a:t>
            </a:r>
            <a:r>
              <a:rPr lang="da-DK" sz="1600" b="0" dirty="0" smtClean="0">
                <a:solidFill>
                  <a:schemeClr val="bg1"/>
                </a:solidFill>
              </a:rPr>
              <a:t>)</a:t>
            </a: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 smtClean="0">
                <a:solidFill>
                  <a:schemeClr val="bg1"/>
                </a:solidFill>
              </a:rPr>
              <a:t>- Voksne (specialiserede </a:t>
            </a:r>
            <a:r>
              <a:rPr lang="da-DK" sz="1600" b="0" dirty="0">
                <a:solidFill>
                  <a:schemeClr val="bg1"/>
                </a:solidFill>
              </a:rPr>
              <a:t>retspsykiatriske </a:t>
            </a:r>
            <a:r>
              <a:rPr lang="da-DK" sz="1600" b="0" dirty="0" smtClean="0">
                <a:solidFill>
                  <a:schemeClr val="bg1"/>
                </a:solidFill>
              </a:rPr>
              <a:t>afsnit): Uge 36 - 38 </a:t>
            </a:r>
            <a:r>
              <a:rPr lang="da-DK" sz="1600" b="0" dirty="0">
                <a:solidFill>
                  <a:schemeClr val="bg1"/>
                </a:solidFill>
              </a:rPr>
              <a:t>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KONCEPT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Formål</a:t>
            </a:r>
            <a:endParaRPr lang="da-DK" altLang="da-DK" sz="3200" dirty="0" smtClean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 smtClean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KONCEPT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 smtClean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 smtClean="0"/>
          </a:p>
          <a:p>
            <a:pPr eaLnBrk="1" hangingPunct="1">
              <a:spcAft>
                <a:spcPct val="60000"/>
              </a:spcAft>
            </a:pPr>
            <a:endParaRPr lang="da-DK" altLang="da-DK" sz="2400" dirty="0" smtClean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B&amp;U ambulatorier,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11423" name="Billede 114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72199"/>
            <a:ext cx="3907396" cy="516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B&amp;U ambulatorier, forældre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28918" y="458112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0" i="1" dirty="0"/>
              <a:t>Patienter og forældres svar kobles via deres ID-nummer. Ambulatoriet modtager spørgeskemasæt som består af ét patientskema og ét forældreskema. </a:t>
            </a:r>
            <a:r>
              <a:rPr lang="da-DK" sz="1200" b="0" i="1" dirty="0" smtClean="0"/>
              <a:t>Der kan </a:t>
            </a:r>
            <a:r>
              <a:rPr lang="da-DK" sz="1200" b="0" i="1" dirty="0"/>
              <a:t>udleveres ét </a:t>
            </a:r>
            <a:r>
              <a:rPr lang="da-DK" sz="1200" b="0" i="1" dirty="0" smtClean="0"/>
              <a:t>forældreskema pr. barn.</a:t>
            </a:r>
            <a:endParaRPr lang="da-DK" sz="1200" b="0" i="1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13" y="2161884"/>
            <a:ext cx="3975974" cy="2534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836712"/>
            <a:ext cx="7077075" cy="1127125"/>
          </a:xfrm>
        </p:spPr>
        <p:txBody>
          <a:bodyPr/>
          <a:lstStyle/>
          <a:p>
            <a:r>
              <a:rPr lang="da-DK" altLang="da-DK" dirty="0" smtClean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 smtClean="0">
                <a:solidFill>
                  <a:srgbClr val="0A6938"/>
                </a:solidFill>
              </a:rPr>
            </a:br>
            <a:r>
              <a:rPr lang="da-DK" altLang="da-DK" dirty="0" smtClean="0">
                <a:solidFill>
                  <a:srgbClr val="0A6938"/>
                </a:solidFill>
              </a:rPr>
              <a:t>B&amp;U dag- og døgnafsnit,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6" y="1700808"/>
            <a:ext cx="4112847" cy="5097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567</Words>
  <Application>Microsoft Office PowerPoint</Application>
  <PresentationFormat>Skærmshow (4:3)</PresentationFormat>
  <Paragraphs>122</Paragraphs>
  <Slides>18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Verdana</vt:lpstr>
      <vt:lpstr>Wingdings</vt:lpstr>
      <vt:lpstr>Standarddesign</vt:lpstr>
      <vt:lpstr>1_Standarddesign</vt:lpstr>
      <vt:lpstr>Introduktion til  LUP Psykiatri 2023</vt:lpstr>
      <vt:lpstr>MENU</vt:lpstr>
      <vt:lpstr>KONCEPT - 5 delundersøgelser</vt:lpstr>
      <vt:lpstr>KONCEPT Undersøgelsesperioder</vt:lpstr>
      <vt:lpstr>KONCEPT Formål</vt:lpstr>
      <vt:lpstr>KONCEPT Design</vt:lpstr>
      <vt:lpstr>UDLEVERING AF SPØRGESKEMA B&amp;U ambulatorier, patienter</vt:lpstr>
      <vt:lpstr>UDLEVERING AF SPØRGESKEMA B&amp;U ambulatorier, forældre</vt:lpstr>
      <vt:lpstr>UDLEVERING AF SPØRGESKEMA B&amp;U dag- og døgnafsnit, patienter</vt:lpstr>
      <vt:lpstr>UDLEVERING AF SPØRGESKEMA B&amp;U dag- og døgnafsnit, forældre</vt:lpstr>
      <vt:lpstr>UDLEVERING AF SPØRGESKEMA Specialiserede retspsykiatriske afsnit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548</cp:revision>
  <cp:lastPrinted>2018-05-23T06:57:32Z</cp:lastPrinted>
  <dcterms:created xsi:type="dcterms:W3CDTF">2007-03-13T08:04:21Z</dcterms:created>
  <dcterms:modified xsi:type="dcterms:W3CDTF">2023-06-14T07:20:19Z</dcterms:modified>
</cp:coreProperties>
</file>